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5088" r:id="rId1"/>
  </p:sldMasterIdLst>
  <p:notesMasterIdLst>
    <p:notesMasterId r:id="rId21"/>
  </p:notesMasterIdLst>
  <p:handoutMasterIdLst>
    <p:handoutMasterId r:id="rId22"/>
  </p:handoutMasterIdLst>
  <p:sldIdLst>
    <p:sldId id="377" r:id="rId2"/>
    <p:sldId id="256" r:id="rId3"/>
    <p:sldId id="367" r:id="rId4"/>
    <p:sldId id="373" r:id="rId5"/>
    <p:sldId id="374" r:id="rId6"/>
    <p:sldId id="375" r:id="rId7"/>
    <p:sldId id="376" r:id="rId8"/>
    <p:sldId id="368" r:id="rId9"/>
    <p:sldId id="369" r:id="rId10"/>
    <p:sldId id="370" r:id="rId11"/>
    <p:sldId id="378" r:id="rId12"/>
    <p:sldId id="379" r:id="rId13"/>
    <p:sldId id="344" r:id="rId14"/>
    <p:sldId id="360" r:id="rId15"/>
    <p:sldId id="361" r:id="rId16"/>
    <p:sldId id="362" r:id="rId17"/>
    <p:sldId id="363" r:id="rId18"/>
    <p:sldId id="372" r:id="rId19"/>
    <p:sldId id="355" r:id="rId20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FF7C80"/>
    <a:srgbClr val="FF5050"/>
    <a:srgbClr val="FFFFCC"/>
    <a:srgbClr val="FFFF99"/>
    <a:srgbClr val="000066"/>
    <a:srgbClr val="001D4D"/>
    <a:srgbClr val="AC8800"/>
    <a:srgbClr val="B27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53" autoAdjust="0"/>
    <p:restoredTop sz="88510" autoAdjust="0"/>
  </p:normalViewPr>
  <p:slideViewPr>
    <p:cSldViewPr snapToObjects="1">
      <p:cViewPr varScale="1">
        <p:scale>
          <a:sx n="66" d="100"/>
          <a:sy n="66" d="100"/>
        </p:scale>
        <p:origin x="1452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1198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smtClean="0"/>
              <a:t>Car Recommendation System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8673A1D-CA7C-2142-B4A7-2120819DBEF7}" type="datetime1">
              <a:rPr lang="en-US"/>
              <a:pPr>
                <a:defRPr/>
              </a:pPr>
              <a:t>5/5/2016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smtClean="0"/>
              <a:t>Brenda Izquierdo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itchFamily="34" charset="0"/>
              </a:defRPr>
            </a:lvl1pPr>
          </a:lstStyle>
          <a:p>
            <a:fld id="{1485053A-06DE-4098-9318-500CD16FC6F8}" type="slidenum">
              <a:rPr lang="en-US" altLang="en-US"/>
              <a:pPr/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7911763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image1.jpeg>
</file>

<file path=ppt/media/image10.jpe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defRPr>
            </a:lvl1pPr>
          </a:lstStyle>
          <a:p>
            <a:pPr>
              <a:defRPr/>
            </a:pPr>
            <a:r>
              <a:rPr lang="en-US" smtClean="0"/>
              <a:t>Car Recommendation System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defRPr>
            </a:lvl1pPr>
          </a:lstStyle>
          <a:p>
            <a:pPr>
              <a:defRPr/>
            </a:pPr>
            <a:fld id="{7E0628F4-B50B-49E8-83AB-39D50AFED8CD}" type="datetimeFigureOut">
              <a:rPr lang="en-US"/>
              <a:pPr>
                <a:defRPr/>
              </a:pPr>
              <a:t>5/5/2016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defRPr>
            </a:lvl1pPr>
          </a:lstStyle>
          <a:p>
            <a:pPr>
              <a:defRPr/>
            </a:pPr>
            <a:r>
              <a:rPr lang="en-US" smtClean="0"/>
              <a:t>Brenda Izquierdo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A6446FAC-226B-4115-960C-7B2E97248D67}" type="slidenum">
              <a:rPr lang="en-US" altLang="en-US"/>
              <a:pPr/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3306568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Greet</a:t>
            </a:r>
            <a:r>
              <a:rPr lang="en-US" baseline="0" dirty="0" smtClean="0"/>
              <a:t> your audience, thank them for attending your presentation, introduce yourself, introduce your project, </a:t>
            </a:r>
            <a:r>
              <a:rPr lang="en-US" dirty="0" smtClean="0"/>
              <a:t>introduce your team</a:t>
            </a:r>
            <a:r>
              <a:rPr lang="en-US" baseline="0" dirty="0" smtClean="0"/>
              <a:t> members, </a:t>
            </a:r>
            <a:r>
              <a:rPr lang="en-US" dirty="0" smtClean="0"/>
              <a:t>and quickly indicate what each of you</a:t>
            </a:r>
            <a:r>
              <a:rPr lang="en-US" baseline="0" dirty="0" smtClean="0"/>
              <a:t> did in a high-level manner, and put more emphasis on your part/contribution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Brenda Izquierdo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7416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6. Detailed design:</a:t>
            </a:r>
          </a:p>
          <a:p>
            <a:r>
              <a:rPr lang="en-US" dirty="0" smtClean="0"/>
              <a:t>6.1. Minimal class diagram. Identify the design patterns used (one or more slides).</a:t>
            </a:r>
          </a:p>
          <a:p>
            <a:r>
              <a:rPr lang="en-US" dirty="0" smtClean="0"/>
              <a:t>6.2. State machine for the main control object or the most important object of the implemented uses cases (one or more slides).</a:t>
            </a:r>
          </a:p>
          <a:p>
            <a:r>
              <a:rPr lang="en-US" dirty="0" smtClean="0"/>
              <a:t>6.3. Main algorithm used related to an implemented use case described above (one or more slides).</a:t>
            </a:r>
          </a:p>
          <a:p>
            <a:endParaRPr lang="en-U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Brenda Izquierdo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9418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Summarize your contribution</a:t>
            </a:r>
          </a:p>
          <a:p>
            <a:r>
              <a:rPr lang="en-US" dirty="0" smtClean="0"/>
              <a:t>Include your contact information</a:t>
            </a:r>
          </a:p>
          <a:p>
            <a:r>
              <a:rPr lang="en-US" dirty="0" smtClean="0"/>
              <a:t>Ask if anyone has any questions for you.</a:t>
            </a:r>
          </a:p>
          <a:p>
            <a:r>
              <a:rPr lang="en-US" dirty="0" smtClean="0"/>
              <a:t>Thank your audience</a:t>
            </a:r>
          </a:p>
          <a:p>
            <a:endParaRPr lang="en-U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Brenda Izquierdo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670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Introduce</a:t>
            </a:r>
            <a:r>
              <a:rPr lang="en-US" baseline="0" dirty="0" smtClean="0"/>
              <a:t> the problem that the whole project tackles and stay focused on the parts that you have been working. Indicate </a:t>
            </a:r>
            <a:r>
              <a:rPr lang="en-US" dirty="0" smtClean="0"/>
              <a:t>if there is an existing previous system, enumerate its problems/limitations,</a:t>
            </a:r>
            <a:r>
              <a:rPr lang="en-US" baseline="0" dirty="0" smtClean="0"/>
              <a:t> etc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Brenda Izquierdo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788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Brenda Izquierdo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3873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Brenda Izquierdo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801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Brenda Izquierdo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8922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Project Management (schedule for entire semester) (one slide; Gantt Chart).</a:t>
            </a:r>
            <a:endParaRPr lang="en-U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Brenda Izquierdo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7590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5. System design:</a:t>
            </a:r>
          </a:p>
          <a:p>
            <a:r>
              <a:rPr lang="en-US" dirty="0" smtClean="0"/>
              <a:t>5.1. System decomposition; identify the architecture patterns used (one slide).</a:t>
            </a:r>
          </a:p>
          <a:p>
            <a:r>
              <a:rPr lang="en-US" dirty="0" smtClean="0"/>
              <a:t>5.2. System deployment – h/w and s/w requirements (one slide).</a:t>
            </a:r>
          </a:p>
          <a:p>
            <a:r>
              <a:rPr lang="en-US" dirty="0" smtClean="0"/>
              <a:t>5.3. Persistent data design (one slide).</a:t>
            </a:r>
          </a:p>
          <a:p>
            <a:r>
              <a:rPr lang="en-US" dirty="0" smtClean="0"/>
              <a:t>5.4. Security/Privacy (one slide).</a:t>
            </a:r>
          </a:p>
          <a:p>
            <a:endParaRPr lang="en-U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Brenda Izquierdo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3102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5. System design:</a:t>
            </a:r>
          </a:p>
          <a:p>
            <a:r>
              <a:rPr lang="en-US" dirty="0" smtClean="0"/>
              <a:t>5.1. System decomposition; identify the architecture patterns used (one slide).</a:t>
            </a:r>
          </a:p>
          <a:p>
            <a:r>
              <a:rPr lang="en-US" dirty="0" smtClean="0"/>
              <a:t>5.2. System deployment – h/w and s/w requirements (one slide).</a:t>
            </a:r>
          </a:p>
          <a:p>
            <a:r>
              <a:rPr lang="en-US" dirty="0" smtClean="0"/>
              <a:t>5.3. Persistent data design (one slide).</a:t>
            </a:r>
          </a:p>
          <a:p>
            <a:r>
              <a:rPr lang="en-US" dirty="0" smtClean="0"/>
              <a:t>5.4. Security/Privacy (one slide).</a:t>
            </a:r>
          </a:p>
          <a:p>
            <a:endParaRPr lang="en-U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Brenda Izquierdo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6140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5. System design:</a:t>
            </a:r>
          </a:p>
          <a:p>
            <a:r>
              <a:rPr lang="en-US" dirty="0" smtClean="0"/>
              <a:t>5.1. System decomposition; identify the architecture patterns used (one slide).</a:t>
            </a:r>
          </a:p>
          <a:p>
            <a:r>
              <a:rPr lang="en-US" dirty="0" smtClean="0"/>
              <a:t>5.2. System deployment – h/w and s/w requirements (one slide).</a:t>
            </a:r>
          </a:p>
          <a:p>
            <a:r>
              <a:rPr lang="en-US" dirty="0" smtClean="0"/>
              <a:t>5.3. Persistent data design (one slide).</a:t>
            </a:r>
          </a:p>
          <a:p>
            <a:r>
              <a:rPr lang="en-US" dirty="0" smtClean="0"/>
              <a:t>5.4. Security/Privacy (one slide).</a:t>
            </a:r>
          </a:p>
          <a:p>
            <a:endParaRPr lang="en-U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Brenda Izquierdo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53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D2831BB-A1BC-43E8-81D2-0DF51E796317}" type="datetime1">
              <a:rPr lang="en-US" smtClean="0"/>
              <a:t>5/5/2016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Car Recommendation System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541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39DFA16-40CC-4AA4-9B9B-FFE60B65D903}" type="datetime1">
              <a:rPr lang="en-US" smtClean="0"/>
              <a:t>5/5/2016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Car Recommendation System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2358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E141E77-9F29-489C-AF6D-6ECAECC2F4E5}" type="datetime1">
              <a:rPr lang="en-US" smtClean="0"/>
              <a:t>5/5/2016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Car Recommendation System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98389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8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48177" y="3771174"/>
            <a:ext cx="546115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3727279-6A39-4949-9E14-986F3C2ED9F6}" type="datetime1">
              <a:rPr lang="en-US" smtClean="0"/>
              <a:t>5/5/2016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Car Recommendation System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‹Nº›</a:t>
            </a:fld>
            <a:endParaRPr lang="en-US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435434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3124201"/>
            <a:ext cx="6620968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84CFFE1-12FB-475A-9868-5D60E675ECA4}" type="datetime1">
              <a:rPr lang="en-US" smtClean="0"/>
              <a:t>5/5/2016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Car Recommendation System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6042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BE35F7E-2BDA-4463-900A-6263BA6B8794}" type="datetime1">
              <a:rPr lang="en-US" smtClean="0"/>
              <a:t>5/5/2016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Car Recommendation System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04156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115EC2-CABC-44BE-AFC1-4E5A3BB58DE7}" type="datetime1">
              <a:rPr lang="en-US" smtClean="0"/>
              <a:t>5/5/2016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Car Recommendation System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1893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8952E2C-17A2-49D5-B2DE-F5C17534276C}" type="datetime1">
              <a:rPr lang="en-US" smtClean="0"/>
              <a:t>5/5/2016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Car Recommendation System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154183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F9A2790-A45D-4A45-B684-FEB7826FCFF4}" type="datetime1">
              <a:rPr lang="en-US" smtClean="0"/>
              <a:t>5/5/2016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Car Recommendation System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1644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AE33873-9507-4BC6-8150-F75BAFBD9905}" type="datetime1">
              <a:rPr lang="en-US" smtClean="0"/>
              <a:t>5/5/2016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Car Recommendation System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76690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8135F36-9023-412C-A799-95D3B49D8C11}" type="datetime1">
              <a:rPr lang="en-US" smtClean="0"/>
              <a:t>5/5/2016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Car Recommendation System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1938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D100483-AB60-4AD9-8457-D30B7A99733A}" type="datetime1">
              <a:rPr lang="en-US" smtClean="0"/>
              <a:t>5/5/2016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Car Recommendation System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95868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A3FAC33-B63D-4FD5-9783-54F7A2F42AAE}" type="datetime1">
              <a:rPr lang="en-US" smtClean="0"/>
              <a:t>5/5/2016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Car Recommendation System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54235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3456893-DBDD-4A84-B5CB-DAA2D99E2917}" type="datetime1">
              <a:rPr lang="en-US" smtClean="0"/>
              <a:t>5/5/2016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Car Recommendation System</a:t>
            </a:r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8095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84C62C9-6657-4497-B9A4-92896F5F0979}" type="datetime1">
              <a:rPr lang="en-US" smtClean="0"/>
              <a:t>5/5/2016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Car Recommendation System</a:t>
            </a:r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29973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129281"/>
            <a:ext cx="2551461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BEF2BAB-47A2-40E3-82B1-07F28898BAC3}" type="datetime1">
              <a:rPr lang="en-US" smtClean="0"/>
              <a:t>5/5/2016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Car Recommendation System</a:t>
            </a:r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72622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D31978F-FED1-4328-B2BE-5BE3D8DFE4D2}" type="datetime1">
              <a:rPr lang="en-US" smtClean="0"/>
              <a:t>5/5/2016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Car Recommendation System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41925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4000"/>
                </a:schemeClr>
              </a:gs>
              <a:gs pos="73000">
                <a:schemeClr val="accent5">
                  <a:alpha val="0"/>
                </a:schemeClr>
              </a:gs>
              <a:gs pos="36000">
                <a:schemeClr val="accent5"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4000"/>
                </a:schemeClr>
              </a:gs>
              <a:gs pos="66000">
                <a:schemeClr val="accent5">
                  <a:alpha val="0"/>
                </a:schemeClr>
              </a:gs>
              <a:gs pos="36000">
                <a:schemeClr val="accent5"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>
              <a:defRPr/>
            </a:pPr>
            <a:fld id="{3A58DE9D-20B0-49CE-AD06-561706EC3F76}" type="datetime1">
              <a:rPr lang="en-US" smtClean="0"/>
              <a:t>5/5/2016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 smtClean="0"/>
              <a:t>Car Recommendation System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B113F0-A774-4A14-AA2C-3A403885806F}" type="slidenum">
              <a:rPr lang="en-US" altLang="en-US" smtClean="0"/>
              <a:pPr/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504977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089" r:id="rId1"/>
    <p:sldLayoutId id="2147485090" r:id="rId2"/>
    <p:sldLayoutId id="2147485091" r:id="rId3"/>
    <p:sldLayoutId id="2147485092" r:id="rId4"/>
    <p:sldLayoutId id="2147485093" r:id="rId5"/>
    <p:sldLayoutId id="2147485094" r:id="rId6"/>
    <p:sldLayoutId id="2147485095" r:id="rId7"/>
    <p:sldLayoutId id="2147485096" r:id="rId8"/>
    <p:sldLayoutId id="2147485097" r:id="rId9"/>
    <p:sldLayoutId id="2147485098" r:id="rId10"/>
    <p:sldLayoutId id="2147485099" r:id="rId11"/>
    <p:sldLayoutId id="2147485100" r:id="rId12"/>
    <p:sldLayoutId id="2147485101" r:id="rId13"/>
    <p:sldLayoutId id="2147485102" r:id="rId14"/>
    <p:sldLayoutId id="2147485103" r:id="rId15"/>
    <p:sldLayoutId id="2147485104" r:id="rId16"/>
    <p:sldLayoutId id="2147485105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10886" y="-228600"/>
            <a:ext cx="9133114" cy="7086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14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7162800" y="0"/>
            <a:ext cx="1981200" cy="1066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ángulo 8"/>
          <p:cNvSpPr/>
          <p:nvPr/>
        </p:nvSpPr>
        <p:spPr>
          <a:xfrm>
            <a:off x="10886" y="-609600"/>
            <a:ext cx="9133114" cy="74857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l="6663" t="10439" r="7832"/>
          <a:stretch/>
        </p:blipFill>
        <p:spPr>
          <a:xfrm>
            <a:off x="50145" y="762000"/>
            <a:ext cx="9093855" cy="5410200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 rotWithShape="1">
          <a:blip r:embed="rId4"/>
          <a:srcRect l="25925" t="43234" r="27129" b="16076"/>
          <a:stretch/>
        </p:blipFill>
        <p:spPr>
          <a:xfrm>
            <a:off x="2158672" y="2619829"/>
            <a:ext cx="5105400" cy="243840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672" y="2619829"/>
            <a:ext cx="5105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134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7162800" y="0"/>
            <a:ext cx="1981200" cy="1066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ángulo 8"/>
          <p:cNvSpPr/>
          <p:nvPr/>
        </p:nvSpPr>
        <p:spPr>
          <a:xfrm>
            <a:off x="10886" y="-152400"/>
            <a:ext cx="9133114" cy="70285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l="6663" t="10439" r="7832"/>
          <a:stretch/>
        </p:blipFill>
        <p:spPr>
          <a:xfrm>
            <a:off x="50145" y="762000"/>
            <a:ext cx="9093855" cy="5410200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 rotWithShape="1">
          <a:blip r:embed="rId4"/>
          <a:srcRect l="25925" t="43234" r="27129" b="16076"/>
          <a:stretch/>
        </p:blipFill>
        <p:spPr>
          <a:xfrm>
            <a:off x="2158672" y="2619829"/>
            <a:ext cx="5105400" cy="243840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672" y="2619829"/>
            <a:ext cx="5105400" cy="2438400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672" y="2623459"/>
            <a:ext cx="5105400" cy="2434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174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5" name="Rectángulo 4"/>
          <p:cNvSpPr/>
          <p:nvPr/>
        </p:nvSpPr>
        <p:spPr>
          <a:xfrm>
            <a:off x="10886" y="-152400"/>
            <a:ext cx="9133114" cy="70285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l="11347" t="9341" r="16618" b="2747"/>
          <a:stretch/>
        </p:blipFill>
        <p:spPr>
          <a:xfrm>
            <a:off x="0" y="605846"/>
            <a:ext cx="8750084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89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936" y="914400"/>
            <a:ext cx="7055380" cy="1400530"/>
          </a:xfrm>
        </p:spPr>
        <p:txBody>
          <a:bodyPr/>
          <a:lstStyle/>
          <a:p>
            <a:r>
              <a:rPr lang="en-US" dirty="0"/>
              <a:t>Project Management</a:t>
            </a:r>
          </a:p>
        </p:txBody>
      </p:sp>
      <p:pic>
        <p:nvPicPr>
          <p:cNvPr id="7" name="Marcador de contenido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822" y="1853248"/>
            <a:ext cx="8573150" cy="3937952"/>
          </a:xfrm>
          <a:ln w="38100">
            <a:solidFill>
              <a:schemeClr val="accent1">
                <a:lumMod val="40000"/>
                <a:lumOff val="60000"/>
              </a:schemeClr>
            </a:solidFill>
          </a:ln>
        </p:spPr>
      </p:pic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13</a:t>
            </a:fld>
            <a:endParaRPr lang="en-US" altLang="en-US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3" y="76125"/>
            <a:ext cx="3526637" cy="533475"/>
          </a:xfrm>
          <a:prstGeom prst="rect">
            <a:avLst/>
          </a:prstGeom>
        </p:spPr>
      </p:pic>
      <p:pic>
        <p:nvPicPr>
          <p:cNvPr id="11" name="Picture 2" descr="http://users.cs.fiu.edu/~mullerk/logo/fiualonetran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76200"/>
            <a:ext cx="628813" cy="291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5447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462" y="651502"/>
            <a:ext cx="8069668" cy="1326321"/>
          </a:xfrm>
        </p:spPr>
        <p:txBody>
          <a:bodyPr/>
          <a:lstStyle/>
          <a:p>
            <a:r>
              <a:rPr lang="en-US" dirty="0" smtClean="0"/>
              <a:t>System Design: Architecture</a:t>
            </a:r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14</a:t>
            </a:fld>
            <a:endParaRPr lang="en-US" altLang="en-U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5"/>
          <a:stretch/>
        </p:blipFill>
        <p:spPr>
          <a:xfrm>
            <a:off x="152400" y="1524000"/>
            <a:ext cx="8839200" cy="4648200"/>
          </a:xfrm>
          <a:prstGeom prst="rect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3" y="76125"/>
            <a:ext cx="3526637" cy="533475"/>
          </a:xfrm>
          <a:prstGeom prst="rect">
            <a:avLst/>
          </a:prstGeom>
        </p:spPr>
      </p:pic>
      <p:pic>
        <p:nvPicPr>
          <p:cNvPr id="7" name="Picture 2" descr="http://users.cs.fiu.edu/~mullerk/logo/fiualonetran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76200"/>
            <a:ext cx="628813" cy="291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63656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94802"/>
            <a:ext cx="7910534" cy="1400530"/>
          </a:xfrm>
        </p:spPr>
        <p:txBody>
          <a:bodyPr/>
          <a:lstStyle/>
          <a:p>
            <a:r>
              <a:rPr lang="en-US" dirty="0" smtClean="0"/>
              <a:t>System Design: Deployment</a:t>
            </a:r>
            <a:endParaRPr lang="en-U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752600"/>
            <a:ext cx="5638800" cy="4691103"/>
          </a:xfrm>
          <a:ln w="38100">
            <a:solidFill>
              <a:schemeClr val="bg2">
                <a:lumMod val="60000"/>
                <a:lumOff val="40000"/>
              </a:schemeClr>
            </a:solidFill>
          </a:ln>
        </p:spPr>
      </p:pic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15</a:t>
            </a:fld>
            <a:endParaRPr lang="en-US" altLang="en-U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3" y="76125"/>
            <a:ext cx="3526637" cy="533475"/>
          </a:xfrm>
          <a:prstGeom prst="rect">
            <a:avLst/>
          </a:prstGeom>
        </p:spPr>
      </p:pic>
      <p:pic>
        <p:nvPicPr>
          <p:cNvPr id="8" name="Picture 2" descr="http://users.cs.fiu.edu/~mullerk/logo/fiualonetran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76200"/>
            <a:ext cx="628813" cy="291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68774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6228" y="430947"/>
            <a:ext cx="7055380" cy="1400530"/>
          </a:xfrm>
        </p:spPr>
        <p:txBody>
          <a:bodyPr/>
          <a:lstStyle/>
          <a:p>
            <a:r>
              <a:rPr lang="en-US" dirty="0" smtClean="0"/>
              <a:t>Persistent Data Design</a:t>
            </a:r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16</a:t>
            </a:fld>
            <a:endParaRPr lang="en-US" altLang="en-U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62"/>
          <a:stretch/>
        </p:blipFill>
        <p:spPr>
          <a:xfrm>
            <a:off x="1332067" y="1209520"/>
            <a:ext cx="6434364" cy="5214779"/>
          </a:xfrm>
          <a:prstGeom prst="rect">
            <a:avLst/>
          </a:prstGeom>
          <a:ln w="38100">
            <a:solidFill>
              <a:srgbClr val="FFFFCC"/>
            </a:solidFill>
          </a:ln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3" y="76125"/>
            <a:ext cx="3526637" cy="533475"/>
          </a:xfrm>
          <a:prstGeom prst="rect">
            <a:avLst/>
          </a:prstGeom>
        </p:spPr>
      </p:pic>
      <p:pic>
        <p:nvPicPr>
          <p:cNvPr id="8" name="Picture 2" descr="http://users.cs.fiu.edu/~mullerk/logo/fiualonetran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76200"/>
            <a:ext cx="628813" cy="291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4531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502876"/>
            <a:ext cx="7765321" cy="1326321"/>
          </a:xfrm>
        </p:spPr>
        <p:txBody>
          <a:bodyPr/>
          <a:lstStyle/>
          <a:p>
            <a:r>
              <a:rPr lang="en-US" dirty="0" smtClean="0"/>
              <a:t>Minimal Class Diagram</a:t>
            </a:r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17</a:t>
            </a:fld>
            <a:endParaRPr lang="en-US" altLang="en-US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3" y="76125"/>
            <a:ext cx="3526637" cy="533475"/>
          </a:xfrm>
          <a:prstGeom prst="rect">
            <a:avLst/>
          </a:prstGeom>
        </p:spPr>
      </p:pic>
      <p:pic>
        <p:nvPicPr>
          <p:cNvPr id="8" name="Picture 2" descr="http://users.cs.fiu.edu/~mullerk/logo/fiualonetrans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76200"/>
            <a:ext cx="628813" cy="291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465" y="1248792"/>
            <a:ext cx="7143750" cy="4829175"/>
          </a:xfrm>
          <a:prstGeom prst="rect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510250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18</a:t>
            </a:fld>
            <a:endParaRPr lang="en-US" altLang="en-US"/>
          </a:p>
        </p:txBody>
      </p:sp>
      <p:pic>
        <p:nvPicPr>
          <p:cNvPr id="3074" name="Picture 2" descr="MinimalClass (1)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83" b="11879"/>
          <a:stretch/>
        </p:blipFill>
        <p:spPr bwMode="auto">
          <a:xfrm>
            <a:off x="1143000" y="803736"/>
            <a:ext cx="6623431" cy="5428810"/>
          </a:xfrm>
          <a:prstGeom prst="rect">
            <a:avLst/>
          </a:prstGeom>
          <a:noFill/>
          <a:ln w="38100">
            <a:solidFill>
              <a:srgbClr val="00B0F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3" y="76125"/>
            <a:ext cx="3526637" cy="533475"/>
          </a:xfrm>
          <a:prstGeom prst="rect">
            <a:avLst/>
          </a:prstGeom>
        </p:spPr>
      </p:pic>
      <p:pic>
        <p:nvPicPr>
          <p:cNvPr id="7" name="Picture 2" descr="http://users.cs.fiu.edu/~mullerk/logo/fiualonetrans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76200"/>
            <a:ext cx="628813" cy="291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5424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063423"/>
            <a:ext cx="7055380" cy="1400530"/>
          </a:xfrm>
        </p:spPr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934060"/>
            <a:ext cx="7467600" cy="4195481"/>
          </a:xfrm>
        </p:spPr>
        <p:txBody>
          <a:bodyPr>
            <a:normAutofit/>
          </a:bodyPr>
          <a:lstStyle/>
          <a:p>
            <a:pPr algn="just"/>
            <a:r>
              <a:rPr lang="en-US" dirty="0" smtClean="0"/>
              <a:t>The Car Recommendation System is a website that helps users find the perfect car by constantly recommending a best match based on their preferences. It also allows users to sell their cars as well. </a:t>
            </a:r>
          </a:p>
          <a:p>
            <a:pPr marL="0" indent="0" algn="just">
              <a:buNone/>
            </a:pPr>
            <a:endParaRPr lang="en-US" dirty="0" smtClean="0"/>
          </a:p>
          <a:p>
            <a:pPr algn="just"/>
            <a:r>
              <a:rPr lang="en-US" dirty="0" smtClean="0"/>
              <a:t>Thank you!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19</a:t>
            </a:fld>
            <a:endParaRPr lang="en-US" altLang="en-U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3" y="76125"/>
            <a:ext cx="3526637" cy="533475"/>
          </a:xfrm>
          <a:prstGeom prst="rect">
            <a:avLst/>
          </a:prstGeom>
        </p:spPr>
      </p:pic>
      <p:pic>
        <p:nvPicPr>
          <p:cNvPr id="8" name="Picture 2" descr="http://users.cs.fiu.edu/~mullerk/logo/fiualonetrans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76200"/>
            <a:ext cx="628813" cy="291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78740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ctrTitle"/>
          </p:nvPr>
        </p:nvSpPr>
        <p:spPr>
          <a:xfrm>
            <a:off x="-635000" y="2246631"/>
            <a:ext cx="10820400" cy="3962401"/>
          </a:xfrm>
        </p:spPr>
        <p:txBody>
          <a:bodyPr>
            <a:normAutofit/>
          </a:bodyPr>
          <a:lstStyle/>
          <a:p>
            <a:pPr algn="ctr" eaLnBrk="1" hangingPunct="1"/>
            <a:r>
              <a:rPr lang="en-US" altLang="en-US" sz="2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ＭＳ Ｐゴシック" pitchFamily="34" charset="-128"/>
              </a:rPr>
              <a:t>Team Members: Brenda Izquierdo, Zeev Feldbeine</a:t>
            </a:r>
            <a:br>
              <a:rPr lang="en-US" altLang="en-US" sz="2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ＭＳ Ｐゴシック" pitchFamily="34" charset="-128"/>
              </a:rPr>
            </a:br>
            <a:r>
              <a:rPr lang="en-US" altLang="en-US" sz="2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ＭＳ Ｐゴシック" pitchFamily="34" charset="-128"/>
              </a:rPr>
              <a:t>Product Owner: David Villegas</a:t>
            </a:r>
            <a:br>
              <a:rPr lang="en-US" altLang="en-US" sz="2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ＭＳ Ｐゴシック" pitchFamily="34" charset="-128"/>
              </a:rPr>
            </a:br>
            <a:r>
              <a:rPr lang="en-US" altLang="en-US" sz="2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ＭＳ Ｐゴシック" pitchFamily="34" charset="-128"/>
              </a:rPr>
              <a:t>Instructor: Masoud Sadjadi</a:t>
            </a:r>
            <a:r>
              <a:rPr lang="en-US" altLang="en-US" sz="2600" dirty="0" smtClean="0">
                <a:latin typeface="+mn-lt"/>
                <a:ea typeface="ＭＳ Ｐゴシック" pitchFamily="34" charset="-128"/>
              </a:rPr>
              <a:t/>
            </a:r>
            <a:br>
              <a:rPr lang="en-US" altLang="en-US" sz="2600" dirty="0" smtClean="0">
                <a:latin typeface="+mn-lt"/>
                <a:ea typeface="ＭＳ Ｐゴシック" pitchFamily="34" charset="-128"/>
              </a:rPr>
            </a:br>
            <a:r>
              <a:rPr lang="en-US" altLang="en-US" dirty="0" smtClean="0">
                <a:ea typeface="ＭＳ Ｐゴシック" pitchFamily="34" charset="-128"/>
              </a:rPr>
              <a:t/>
            </a:r>
            <a:br>
              <a:rPr lang="en-US" altLang="en-US" dirty="0" smtClean="0">
                <a:ea typeface="ＭＳ Ｐゴシック" pitchFamily="34" charset="-128"/>
              </a:rPr>
            </a:br>
            <a:r>
              <a:rPr lang="en-US" altLang="en-US" sz="1400" dirty="0">
                <a:solidFill>
                  <a:schemeClr val="tx1"/>
                </a:solidFill>
                <a:ea typeface="ＭＳ Ｐゴシック" pitchFamily="34" charset="-128"/>
              </a:rPr>
              <a:t/>
            </a:r>
            <a:br>
              <a:rPr lang="en-US" altLang="en-US" sz="1400" dirty="0">
                <a:solidFill>
                  <a:schemeClr val="tx1"/>
                </a:solidFill>
                <a:ea typeface="ＭＳ Ｐゴシック" pitchFamily="34" charset="-128"/>
              </a:rPr>
            </a:br>
            <a:endParaRPr lang="en-US" altLang="en-US" sz="1400" dirty="0" smtClean="0">
              <a:ea typeface="ＭＳ Ｐゴシック" pitchFamily="34" charset="-128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337456" y="769489"/>
            <a:ext cx="8686800" cy="646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rgbClr val="001D4D"/>
                </a:solidFill>
                <a:latin typeface="+mj-lt"/>
                <a:ea typeface="ＭＳ Ｐゴシック" pitchFamily="-111" charset="-128"/>
                <a:cs typeface="ＭＳ Ｐゴシック" pitchFamily="-111" charset="-128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1D4D"/>
                </a:solidFill>
                <a:latin typeface="Trebuchet MS" pitchFamily="-111" charset="0"/>
                <a:ea typeface="ＭＳ Ｐゴシック" pitchFamily="-111" charset="-128"/>
                <a:cs typeface="ＭＳ Ｐゴシック" pitchFamily="-111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1D4D"/>
                </a:solidFill>
                <a:latin typeface="Trebuchet MS" pitchFamily="-111" charset="0"/>
                <a:ea typeface="ＭＳ Ｐゴシック" pitchFamily="-111" charset="-128"/>
                <a:cs typeface="ＭＳ Ｐゴシック" pitchFamily="-111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1D4D"/>
                </a:solidFill>
                <a:latin typeface="Trebuchet MS" pitchFamily="-111" charset="0"/>
                <a:ea typeface="ＭＳ Ｐゴシック" pitchFamily="-111" charset="-128"/>
                <a:cs typeface="ＭＳ Ｐゴシック" pitchFamily="-111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1D4D"/>
                </a:solidFill>
                <a:latin typeface="Trebuchet MS" pitchFamily="-111" charset="0"/>
                <a:ea typeface="ＭＳ Ｐゴシック" pitchFamily="-111" charset="-128"/>
                <a:cs typeface="ＭＳ Ｐゴシック" pitchFamily="-111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800">
                <a:solidFill>
                  <a:srgbClr val="001D4D"/>
                </a:solidFill>
                <a:latin typeface="Trebuchet MS" pitchFamily="-111" charset="0"/>
                <a:ea typeface="ＭＳ Ｐゴシック" pitchFamily="-111" charset="-128"/>
                <a:cs typeface="ＭＳ Ｐゴシック" pitchFamily="-111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800">
                <a:solidFill>
                  <a:srgbClr val="001D4D"/>
                </a:solidFill>
                <a:latin typeface="Trebuchet MS" pitchFamily="-111" charset="0"/>
                <a:ea typeface="ＭＳ Ｐゴシック" pitchFamily="-111" charset="-128"/>
                <a:cs typeface="ＭＳ Ｐゴシック" pitchFamily="-111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800">
                <a:solidFill>
                  <a:srgbClr val="001D4D"/>
                </a:solidFill>
                <a:latin typeface="Trebuchet MS" pitchFamily="-111" charset="0"/>
                <a:ea typeface="ＭＳ Ｐゴシック" pitchFamily="-111" charset="-128"/>
                <a:cs typeface="ＭＳ Ｐゴシック" pitchFamily="-111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800">
                <a:solidFill>
                  <a:srgbClr val="001D4D"/>
                </a:solidFill>
                <a:latin typeface="Trebuchet MS" pitchFamily="-111" charset="0"/>
                <a:ea typeface="ＭＳ Ｐゴシック" pitchFamily="-111" charset="-128"/>
                <a:cs typeface="ＭＳ Ｐゴシック" pitchFamily="-111" charset="-128"/>
              </a:defRPr>
            </a:lvl9pPr>
          </a:lstStyle>
          <a:p>
            <a:pPr algn="ctr" eaLnBrk="1" hangingPunct="1"/>
            <a:r>
              <a:rPr lang="en-US" altLang="en-US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ＭＳ Ｐゴシック" pitchFamily="34" charset="-128"/>
              </a:rPr>
              <a:t>Introduction Video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57" y="1905000"/>
            <a:ext cx="8305800" cy="125642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4356" y="4696278"/>
            <a:ext cx="4953000" cy="1385409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 flipH="1">
            <a:off x="3824514" y="5712355"/>
            <a:ext cx="2253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May 6</a:t>
            </a:r>
            <a:r>
              <a:rPr lang="en-US" baseline="30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th</a:t>
            </a:r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, 2016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1026" name="Picture 2" descr="http://www.brandingpersonality.com/wp-content/uploads/2012/06/5-15-09dealership1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8" y="0"/>
            <a:ext cx="914037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3" y="76125"/>
            <a:ext cx="3526637" cy="5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452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4098" name="Picture 2" descr="http://pictures.dealer.com/s/schumachereuropeanmercedesbenz/0246/254ee0d20a0d028a01423820408d70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38200" y="0"/>
            <a:ext cx="12067674" cy="708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3" y="76125"/>
            <a:ext cx="3526637" cy="5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485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5</a:t>
            </a:fld>
            <a:endParaRPr lang="en-US" altLang="en-US"/>
          </a:p>
        </p:txBody>
      </p:sp>
      <p:pic>
        <p:nvPicPr>
          <p:cNvPr id="5122" name="Picture 2" descr="http://pictures.dealer.com/k/koonseastontoyota/1254/957c88d50a0d028a01184a4f91cf16be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3" y="76125"/>
            <a:ext cx="3526637" cy="5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10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http://c1stauto.com/wp-content/uploads/2015/11/cars-onlin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657" y="1"/>
            <a:ext cx="4903258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9" name="AutoShape 8" descr="http://cdn.aarp.net/content/dam/aarp/auto/2015-08/1140-Hassle-free-car-buying-online.imgcache.rev1454607695121.web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icture 2" descr="http://cdn.aarp.net/content/dam/aarp/auto/2015-08/1140-Hassle-free-car-buying-online.imgcache.rev1454607695121.web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657" y="3352800"/>
            <a:ext cx="5603875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http://www.boston.com/cars/sponsored/boston_car_blog/assets_c/2015/04/online-car-buying-thumb-632x395-138407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1" y="0"/>
            <a:ext cx="510540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8" name="Picture 14" descr="https://encrypted-tbn3.gstatic.com/images?q=tbn:ANd9GcSQtR-B2pzCsGQ6wtYf8UrrYH-QWpqUQPxBMX6OgWmc6LONQ75Q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4894" y="3352800"/>
            <a:ext cx="3549106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3157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>
          <a:xfrm>
            <a:off x="484710" y="984467"/>
            <a:ext cx="7055380" cy="766482"/>
          </a:xfrm>
        </p:spPr>
        <p:txBody>
          <a:bodyPr/>
          <a:lstStyle/>
          <a:p>
            <a:r>
              <a:rPr lang="en-US" altLang="en-US" dirty="0">
                <a:ea typeface="ＭＳ Ｐゴシック" pitchFamily="34" charset="-128"/>
              </a:rPr>
              <a:t>Problem D</a:t>
            </a:r>
            <a:r>
              <a:rPr lang="en-US" altLang="en-US" dirty="0" smtClean="0">
                <a:ea typeface="ＭＳ Ｐゴシック" pitchFamily="34" charset="-128"/>
              </a:rPr>
              <a:t>efinition</a:t>
            </a:r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>
          <a:xfrm>
            <a:off x="663575" y="1828800"/>
            <a:ext cx="4365625" cy="3733800"/>
          </a:xfrm>
        </p:spPr>
        <p:txBody>
          <a:bodyPr>
            <a:normAutofit/>
          </a:bodyPr>
          <a:lstStyle/>
          <a:p>
            <a:pPr lvl="0" algn="just"/>
            <a:r>
              <a:rPr lang="en-US" sz="1600" b="1" dirty="0" smtClean="0">
                <a:effectLst/>
              </a:rPr>
              <a:t>Problem 1: </a:t>
            </a:r>
            <a:r>
              <a:rPr lang="en-US" sz="1600" dirty="0" smtClean="0">
                <a:effectLst/>
              </a:rPr>
              <a:t>Shopping </a:t>
            </a:r>
            <a:r>
              <a:rPr lang="en-US" sz="1600" dirty="0">
                <a:effectLst/>
              </a:rPr>
              <a:t>for a car takes a lot of time and </a:t>
            </a:r>
            <a:r>
              <a:rPr lang="en-US" sz="1600" dirty="0" smtClean="0">
                <a:effectLst/>
              </a:rPr>
              <a:t>effort; prospective buyers </a:t>
            </a:r>
            <a:r>
              <a:rPr lang="en-US" sz="1600" dirty="0" smtClean="0"/>
              <a:t>have to do</a:t>
            </a:r>
            <a:r>
              <a:rPr lang="en-US" sz="1600" dirty="0" smtClean="0">
                <a:effectLst/>
              </a:rPr>
              <a:t> </a:t>
            </a:r>
            <a:r>
              <a:rPr lang="en-US" sz="1600" dirty="0">
                <a:effectLst/>
              </a:rPr>
              <a:t>a lot of research to find the type of car </a:t>
            </a:r>
            <a:r>
              <a:rPr lang="en-US" sz="1600" dirty="0" smtClean="0">
                <a:effectLst/>
              </a:rPr>
              <a:t>they want. </a:t>
            </a:r>
          </a:p>
          <a:p>
            <a:pPr marL="0" lvl="0" indent="0" algn="just">
              <a:buNone/>
            </a:pPr>
            <a:endParaRPr lang="en-US" sz="1600" dirty="0">
              <a:effectLst/>
            </a:endParaRPr>
          </a:p>
          <a:p>
            <a:pPr lvl="0" algn="just"/>
            <a:r>
              <a:rPr lang="en-US" sz="1600" b="1" dirty="0" smtClean="0">
                <a:effectLst/>
              </a:rPr>
              <a:t>Problem 2: </a:t>
            </a:r>
            <a:r>
              <a:rPr lang="en-US" sz="1600" dirty="0" smtClean="0">
                <a:effectLst/>
              </a:rPr>
              <a:t>Selling cars has been made easier than ever thanks to the Internet, however it is still difficult to reach prospective buyers.</a:t>
            </a:r>
            <a:r>
              <a:rPr lang="en-US" sz="1400" dirty="0" smtClean="0">
                <a:effectLst/>
              </a:rPr>
              <a:t/>
            </a:r>
            <a:br>
              <a:rPr lang="en-US" sz="1400" dirty="0" smtClean="0">
                <a:effectLst/>
              </a:rPr>
            </a:br>
            <a:endParaRPr lang="en" sz="1400" dirty="0"/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13F0-A774-4A14-AA2C-3A403885806F}" type="slidenum">
              <a:rPr lang="en-US" altLang="en-US" smtClean="0"/>
              <a:pPr/>
              <a:t>7</a:t>
            </a:fld>
            <a:endParaRPr lang="en-US" altLang="en-US" dirty="0"/>
          </a:p>
        </p:txBody>
      </p:sp>
      <p:sp>
        <p:nvSpPr>
          <p:cNvPr id="3" name="Rectángulo 2"/>
          <p:cNvSpPr/>
          <p:nvPr/>
        </p:nvSpPr>
        <p:spPr>
          <a:xfrm>
            <a:off x="5473174" y="1685947"/>
            <a:ext cx="3352800" cy="22467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s-ES" sz="2800" b="1" cap="none" spc="0" dirty="0" smtClean="0">
                <a:ln/>
                <a:effectLst/>
              </a:rPr>
              <a:t>Time Consuming</a:t>
            </a:r>
          </a:p>
          <a:p>
            <a:pPr algn="ctr"/>
            <a:endParaRPr lang="es-ES" sz="2800" b="1" dirty="0" smtClean="0">
              <a:ln/>
            </a:endParaRPr>
          </a:p>
          <a:p>
            <a:pPr algn="ctr"/>
            <a:r>
              <a:rPr lang="es-ES" sz="2800" b="1" dirty="0" smtClean="0">
                <a:ln/>
              </a:rPr>
              <a:t>Expensive</a:t>
            </a:r>
          </a:p>
          <a:p>
            <a:pPr algn="ctr"/>
            <a:endParaRPr lang="es-ES" sz="2800" b="1" cap="none" spc="0" dirty="0" smtClean="0">
              <a:ln/>
              <a:effectLst/>
            </a:endParaRPr>
          </a:p>
          <a:p>
            <a:pPr algn="ctr"/>
            <a:r>
              <a:rPr lang="es-ES" sz="2800" b="1" cap="none" spc="0" dirty="0" smtClean="0">
                <a:ln/>
                <a:effectLst/>
              </a:rPr>
              <a:t>Inefficient</a:t>
            </a:r>
            <a:endParaRPr lang="es-ES" sz="2800" b="1" cap="none" spc="0" dirty="0">
              <a:ln/>
              <a:effectLst/>
            </a:endParaRPr>
          </a:p>
        </p:txBody>
      </p:sp>
      <p:cxnSp>
        <p:nvCxnSpPr>
          <p:cNvPr id="5" name="Shape 110"/>
          <p:cNvCxnSpPr/>
          <p:nvPr/>
        </p:nvCxnSpPr>
        <p:spPr>
          <a:xfrm>
            <a:off x="5029200" y="1866975"/>
            <a:ext cx="816314" cy="799162"/>
          </a:xfrm>
          <a:prstGeom prst="bentConnector3">
            <a:avLst>
              <a:gd name="adj1" fmla="val 50000"/>
            </a:avLst>
          </a:prstGeom>
          <a:noFill/>
          <a:ln w="76200" cap="flat" cmpd="sng">
            <a:solidFill>
              <a:schemeClr val="tx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6" name="Shape 111"/>
          <p:cNvCxnSpPr/>
          <p:nvPr/>
        </p:nvCxnSpPr>
        <p:spPr>
          <a:xfrm flipV="1">
            <a:off x="5029200" y="2809332"/>
            <a:ext cx="816314" cy="752527"/>
          </a:xfrm>
          <a:prstGeom prst="bentConnector3">
            <a:avLst>
              <a:gd name="adj1" fmla="val 50000"/>
            </a:avLst>
          </a:prstGeom>
          <a:noFill/>
          <a:ln w="76200" cap="flat" cmpd="sng">
            <a:solidFill>
              <a:schemeClr val="tx2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11" name="Imagen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3" y="76125"/>
            <a:ext cx="3526637" cy="533475"/>
          </a:xfrm>
          <a:prstGeom prst="rect">
            <a:avLst/>
          </a:prstGeom>
        </p:spPr>
      </p:pic>
      <p:pic>
        <p:nvPicPr>
          <p:cNvPr id="2050" name="Picture 2" descr="http://users.cs.fiu.edu/~mullerk/logo/fiualonetrans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76200"/>
            <a:ext cx="628813" cy="291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592292" y="4634196"/>
            <a:ext cx="8001000" cy="1447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6" indent="-342906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62" indent="-285755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20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27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34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42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49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57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64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fontAlgn="auto">
              <a:defRPr/>
            </a:pPr>
            <a:r>
              <a:rPr lang="en-US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Whole Project:</a:t>
            </a: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The Car Recommendation System(CRS) is a social web application that provides services such as buying, selling and recommending cars based on user behavior.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6972614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7162800" y="0"/>
            <a:ext cx="1981200" cy="1066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ángulo 8"/>
          <p:cNvSpPr/>
          <p:nvPr/>
        </p:nvSpPr>
        <p:spPr>
          <a:xfrm>
            <a:off x="10886" y="58057"/>
            <a:ext cx="9133114" cy="68180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l="6663" t="10439" r="7832"/>
          <a:stretch/>
        </p:blipFill>
        <p:spPr>
          <a:xfrm>
            <a:off x="50145" y="762000"/>
            <a:ext cx="9322455" cy="5410200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965402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l="6663" t="10439" r="7832"/>
          <a:stretch/>
        </p:blipFill>
        <p:spPr>
          <a:xfrm>
            <a:off x="50145" y="762000"/>
            <a:ext cx="9093855" cy="5410200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l="25925" t="43234" r="27129" b="16076"/>
          <a:stretch/>
        </p:blipFill>
        <p:spPr>
          <a:xfrm>
            <a:off x="2158672" y="2619829"/>
            <a:ext cx="5105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3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4963</TotalTime>
  <Words>496</Words>
  <Application>Microsoft Office PowerPoint</Application>
  <PresentationFormat>Presentación en pantalla (4:3)</PresentationFormat>
  <Paragraphs>72</Paragraphs>
  <Slides>19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5" baseType="lpstr">
      <vt:lpstr>ＭＳ Ｐゴシック</vt:lpstr>
      <vt:lpstr>Arial</vt:lpstr>
      <vt:lpstr>Calibri</vt:lpstr>
      <vt:lpstr>Century Gothic</vt:lpstr>
      <vt:lpstr>Wingdings 3</vt:lpstr>
      <vt:lpstr>Ion</vt:lpstr>
      <vt:lpstr>Presentación de PowerPoint</vt:lpstr>
      <vt:lpstr>Team Members: Brenda Izquierdo, Zeev Feldbeine Product Owner: David Villegas Instructor: Masoud Sadjadi   </vt:lpstr>
      <vt:lpstr>Presentación de PowerPoint</vt:lpstr>
      <vt:lpstr>Presentación de PowerPoint</vt:lpstr>
      <vt:lpstr>Presentación de PowerPoint</vt:lpstr>
      <vt:lpstr>Presentación de PowerPoint</vt:lpstr>
      <vt:lpstr>Problem Definition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Project Management</vt:lpstr>
      <vt:lpstr>System Design: Architecture</vt:lpstr>
      <vt:lpstr>System Design: Deployment</vt:lpstr>
      <vt:lpstr>Persistent Data Design</vt:lpstr>
      <vt:lpstr>Minimal Class Diagram</vt:lpstr>
      <vt:lpstr>Presentación de PowerPoint</vt:lpstr>
      <vt:lpstr>Summary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Faculty Meeting School of Computing and Information Sciences</dc:title>
  <dc:creator>Ivana Rodriguez</dc:creator>
  <cp:lastModifiedBy>☆♡♤BRENDA♧♡☆ ☞</cp:lastModifiedBy>
  <cp:revision>191</cp:revision>
  <cp:lastPrinted>2008-09-19T17:51:48Z</cp:lastPrinted>
  <dcterms:created xsi:type="dcterms:W3CDTF">2013-04-25T14:14:17Z</dcterms:created>
  <dcterms:modified xsi:type="dcterms:W3CDTF">2016-05-05T19:14:12Z</dcterms:modified>
</cp:coreProperties>
</file>

<file path=docProps/thumbnail.jpeg>
</file>